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3"/>
  </p:sldMasterIdLst>
  <p:notesMasterIdLst>
    <p:notesMasterId r:id="rId5"/>
  </p:notesMasterIdLst>
  <p:sldIdLst>
    <p:sldId id="304" r:id="rId4"/>
    <p:sldId id="257" r:id="rId6"/>
    <p:sldId id="258" r:id="rId7"/>
    <p:sldId id="259" r:id="rId8"/>
    <p:sldId id="260" r:id="rId9"/>
    <p:sldId id="295" r:id="rId10"/>
    <p:sldId id="261" r:id="rId11"/>
    <p:sldId id="262" r:id="rId12"/>
    <p:sldId id="296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97" r:id="rId28"/>
    <p:sldId id="277" r:id="rId29"/>
    <p:sldId id="278" r:id="rId30"/>
    <p:sldId id="279" r:id="rId31"/>
    <p:sldId id="280" r:id="rId32"/>
    <p:sldId id="281" r:id="rId33"/>
    <p:sldId id="298" r:id="rId34"/>
    <p:sldId id="282" r:id="rId35"/>
    <p:sldId id="283" r:id="rId36"/>
    <p:sldId id="284" r:id="rId37"/>
    <p:sldId id="285" r:id="rId38"/>
    <p:sldId id="286" r:id="rId39"/>
    <p:sldId id="299" r:id="rId40"/>
    <p:sldId id="287" r:id="rId41"/>
    <p:sldId id="288" r:id="rId42"/>
    <p:sldId id="300" r:id="rId43"/>
    <p:sldId id="289" r:id="rId44"/>
    <p:sldId id="301" r:id="rId45"/>
    <p:sldId id="290" r:id="rId46"/>
    <p:sldId id="302" r:id="rId47"/>
    <p:sldId id="291" r:id="rId48"/>
    <p:sldId id="292" r:id="rId49"/>
    <p:sldId id="293" r:id="rId50"/>
    <p:sldId id="303" r:id="rId5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940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4" Type="http://schemas.openxmlformats.org/officeDocument/2006/relationships/tableStyles" Target="tableStyles.xml"/><Relationship Id="rId53" Type="http://schemas.openxmlformats.org/officeDocument/2006/relationships/viewProps" Target="viewProps.xml"/><Relationship Id="rId52" Type="http://schemas.openxmlformats.org/officeDocument/2006/relationships/presProps" Target="presProps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" Type="http://schemas.openxmlformats.org/officeDocument/2006/relationships/notesMaster" Target="notesMasters/notesMaster1.xml"/><Relationship Id="rId49" Type="http://schemas.openxmlformats.org/officeDocument/2006/relationships/slide" Target="slides/slide4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3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上册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874a8b168e51442c41048c3#tid=6881fc704e75f9000925ccc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选择性必修下册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6.xml"/><Relationship Id="rId4" Type="http://schemas.openxmlformats.org/officeDocument/2006/relationships/slide" Target="slide26.xml"/><Relationship Id="rId3" Type="http://schemas.openxmlformats.org/officeDocument/2006/relationships/slide" Target="slide14.xml"/><Relationship Id="rId2" Type="http://schemas.openxmlformats.org/officeDocument/2006/relationships/image" Target="../media/image10.jpeg"/><Relationship Id="rId1" Type="http://schemas.openxmlformats.org/officeDocument/2006/relationships/slide" Target="slide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acb6cea18?pid=7e322c2bc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四、文意梳理</a:t>
            </a:r>
            <a:endParaRPr lang="en-US" altLang="zh-CN" sz="3000" dirty="0"/>
          </a:p>
        </p:txBody>
      </p:sp>
      <p:pic>
        <p:nvPicPr>
          <p:cNvPr id="3" name="P_6_BD#73379c087?pid=acb6cea18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39696" y="1196975"/>
            <a:ext cx="7918704" cy="3584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8784e21ad?pid=acb6cea18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字词释义</a:t>
            </a:r>
            <a:endParaRPr lang="en-US" altLang="zh-CN" sz="3000" dirty="0"/>
          </a:p>
        </p:txBody>
      </p:sp>
      <p:sp>
        <p:nvSpPr>
          <p:cNvPr id="3" name="QB_7_BD.1_1#de2d56643?pid=8784e21ad&amp;color=0,0,0&amp;vtp=1&amp;bbb=1"/>
          <p:cNvSpPr/>
          <p:nvPr/>
        </p:nvSpPr>
        <p:spPr>
          <a:xfrm>
            <a:off x="612648" y="1135253"/>
            <a:ext cx="10963656" cy="37921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森森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空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顾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频烦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济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7_AN.2_1#de2d56643.blank?pid=8784e21ad&amp;color=0,0,0&amp;vpa=1&amp;vtp=1&amp;bbb=1"/>
          <p:cNvSpPr/>
          <p:nvPr/>
        </p:nvSpPr>
        <p:spPr>
          <a:xfrm>
            <a:off x="2045367" y="1104773"/>
            <a:ext cx="204470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繁密的样子</a:t>
            </a:r>
            <a:endParaRPr lang="en-US" altLang="zh-CN" sz="2800" dirty="0"/>
          </a:p>
        </p:txBody>
      </p:sp>
      <p:sp>
        <p:nvSpPr>
          <p:cNvPr id="6" name="QB_7_AN.4_1#de2d56643.blank?pid=8784e21ad&amp;color=0,0,0&amp;vpa=2&amp;vtp=1&amp;bbb=1"/>
          <p:cNvSpPr/>
          <p:nvPr/>
        </p:nvSpPr>
        <p:spPr>
          <a:xfrm>
            <a:off x="1689767" y="1752473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徒然</a:t>
            </a:r>
            <a:endParaRPr lang="en-US" altLang="zh-CN" sz="2800" dirty="0"/>
          </a:p>
        </p:txBody>
      </p:sp>
      <p:sp>
        <p:nvSpPr>
          <p:cNvPr id="8" name="QB_7_AN.6_1#de2d56643.blank?pid=8784e21ad&amp;color=0,0,0&amp;vpa=3&amp;vtp=1&amp;bbb=1"/>
          <p:cNvSpPr/>
          <p:nvPr/>
        </p:nvSpPr>
        <p:spPr>
          <a:xfrm>
            <a:off x="1689767" y="2400173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拜访</a:t>
            </a:r>
            <a:endParaRPr lang="en-US" altLang="zh-CN" sz="2800" dirty="0"/>
          </a:p>
        </p:txBody>
      </p:sp>
      <p:sp>
        <p:nvSpPr>
          <p:cNvPr id="10" name="QB_7_AN.8_1#de2d56643.blank?pid=8784e21ad&amp;color=0,0,0&amp;vpa=4&amp;vtp=1&amp;bbb=1"/>
          <p:cNvSpPr/>
          <p:nvPr/>
        </p:nvSpPr>
        <p:spPr>
          <a:xfrm>
            <a:off x="2045367" y="3047873"/>
            <a:ext cx="418782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频繁，一说多次烦劳咨询</a:t>
            </a:r>
            <a:endParaRPr lang="en-US" altLang="zh-CN" sz="2800" dirty="0"/>
          </a:p>
        </p:txBody>
      </p:sp>
      <p:sp>
        <p:nvSpPr>
          <p:cNvPr id="12" name="QB_7_AN.10_1#de2d56643.blank?pid=8784e21ad&amp;color=0,0,0&amp;vpa=5&amp;vtp=1&amp;bbb=1"/>
          <p:cNvSpPr/>
          <p:nvPr/>
        </p:nvSpPr>
        <p:spPr>
          <a:xfrm>
            <a:off x="1867567" y="3695573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开创</a:t>
            </a:r>
            <a:endParaRPr lang="en-US" altLang="zh-CN" sz="2800" dirty="0"/>
          </a:p>
        </p:txBody>
      </p:sp>
      <p:sp>
        <p:nvSpPr>
          <p:cNvPr id="14" name="QB_7_AN.12_1#de2d56643.blank?pid=8784e21ad&amp;color=0,0,0&amp;vpa=6&amp;vtp=1&amp;bbb=1"/>
          <p:cNvSpPr/>
          <p:nvPr/>
        </p:nvSpPr>
        <p:spPr>
          <a:xfrm>
            <a:off x="1689767" y="4322318"/>
            <a:ext cx="9731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扶助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  <p:bldP spid="10" grpId="0" animBg="1" build="p"/>
      <p:bldP spid="12" grpId="0" animBg="1" build="p"/>
      <p:bldP spid="1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09cf72588?pid=7e322c2bc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文章结构与主旨</a:t>
            </a:r>
            <a:endParaRPr lang="en-US" altLang="zh-CN" sz="3200" dirty="0"/>
          </a:p>
        </p:txBody>
      </p:sp>
      <p:sp>
        <p:nvSpPr>
          <p:cNvPr id="3" name="C_6_BD#efeef55d8?pid=09cf72588&amp;color=0,0,0&amp;vtp=1&amp;bbb=1"/>
          <p:cNvSpPr/>
          <p:nvPr/>
        </p:nvSpPr>
        <p:spPr>
          <a:xfrm>
            <a:off x="612648" y="95402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厘清结构</a:t>
            </a:r>
            <a:endParaRPr lang="en-US" altLang="zh-CN" sz="3000" dirty="0"/>
          </a:p>
        </p:txBody>
      </p:sp>
      <p:pic>
        <p:nvPicPr>
          <p:cNvPr id="4" name="QB_7_BD.13_1#cbba5ebab?pid=efeef55d8&amp;color=0,0,0&amp;tib=255,255,255&amp;vip=7#9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2648" y="1693799"/>
            <a:ext cx="6949440" cy="292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7_AN.14_1#cbba5ebab.blank?pid=efeef55d8&amp;color=0,0,0&amp;vpa=7&amp;vtp=1"/>
          <p:cNvSpPr/>
          <p:nvPr/>
        </p:nvSpPr>
        <p:spPr>
          <a:xfrm>
            <a:off x="2304288" y="2269871"/>
            <a:ext cx="1106424" cy="28346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2600"/>
              </a:lnSpc>
            </a:pPr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瞻武侯祠</a:t>
            </a:r>
            <a:endParaRPr lang="en-US" altLang="zh-CN" sz="2100" dirty="0"/>
          </a:p>
        </p:txBody>
      </p:sp>
      <p:sp>
        <p:nvSpPr>
          <p:cNvPr id="6" name="QB_7_AN.15_1#cbba5ebab.blank?pid=efeef55d8&amp;color=0,0,0&amp;vpa=8&amp;vtp=1"/>
          <p:cNvSpPr/>
          <p:nvPr/>
        </p:nvSpPr>
        <p:spPr>
          <a:xfrm>
            <a:off x="4636008" y="2516759"/>
            <a:ext cx="1618488" cy="320040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2600"/>
              </a:lnSpc>
            </a:pPr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渲染冷清气氛</a:t>
            </a:r>
            <a:endParaRPr lang="en-US" altLang="zh-CN" sz="2100" dirty="0"/>
          </a:p>
        </p:txBody>
      </p:sp>
      <p:sp>
        <p:nvSpPr>
          <p:cNvPr id="7" name="QB_7_AN.16_1#cbba5ebab.blank?pid=efeef55d8&amp;color=0,0,0&amp;vpa=9&amp;vtp=1"/>
          <p:cNvSpPr/>
          <p:nvPr/>
        </p:nvSpPr>
        <p:spPr>
          <a:xfrm>
            <a:off x="4690872" y="4135247"/>
            <a:ext cx="1801368" cy="301752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慨叹壮志未酬</a:t>
            </a:r>
            <a:endParaRPr lang="en-US" altLang="zh-CN" sz="2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6a72ce836?pid=09cf72588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概括主旨</a:t>
            </a:r>
            <a:endParaRPr lang="en-US" altLang="zh-CN" sz="3000" dirty="0"/>
          </a:p>
        </p:txBody>
      </p:sp>
      <p:sp>
        <p:nvSpPr>
          <p:cNvPr id="3" name="QB_7_BD.17_1#fa4d75ec4?pid=6a72ce836&amp;color=0,0,0&amp;vtp=1&amp;bbb=1&amp;hb=1"/>
          <p:cNvSpPr/>
          <p:nvPr/>
        </p:nvSpPr>
        <p:spPr>
          <a:xfrm>
            <a:off x="612648" y="1135253"/>
            <a:ext cx="10963656" cy="31444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本诗记述杜甫游览武侯祠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借缅怀与赞颂诸葛亮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表达对其雄才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辅佐两朝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忠心报国的无限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流露出对诸葛亮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师未捷身先死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借此抒发自身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报国无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门的深沉感慨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蕴含着对国家命运的深切忧虑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对能扭转时局的济世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之才的热切期盼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7_AN.18_1#fa4d75ec4.blank?pid=6a72ce836&amp;color=0,0,0&amp;vpa=10&amp;vtp=1&amp;bbb=1"/>
          <p:cNvSpPr/>
          <p:nvPr/>
        </p:nvSpPr>
        <p:spPr>
          <a:xfrm>
            <a:off x="6312566" y="1752473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敬仰</a:t>
            </a:r>
            <a:endParaRPr lang="en-US" altLang="zh-CN" sz="2800" dirty="0"/>
          </a:p>
        </p:txBody>
      </p:sp>
      <p:sp>
        <p:nvSpPr>
          <p:cNvPr id="5" name="QB_7_AN.19_1#fa4d75ec4.blank?pid=6a72ce836&amp;color=0,0,0&amp;vpa=11&amp;vtp=1&amp;bbb=1"/>
          <p:cNvSpPr/>
          <p:nvPr/>
        </p:nvSpPr>
        <p:spPr>
          <a:xfrm>
            <a:off x="3624930" y="2400173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痛惜</a:t>
            </a:r>
            <a:endParaRPr lang="en-US" altLang="zh-CN" sz="2800" dirty="0"/>
          </a:p>
        </p:txBody>
      </p:sp>
      <p:sp>
        <p:nvSpPr>
          <p:cNvPr id="6" name="QB_7_AN.20_1#fa4d75ec4.blank?pid=6a72ce836&amp;color=0,0,0&amp;vpa=12&amp;vtp=1&amp;bbb=1"/>
          <p:cNvSpPr/>
          <p:nvPr/>
        </p:nvSpPr>
        <p:spPr>
          <a:xfrm>
            <a:off x="8247730" y="2400173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壮志难酬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1f162c47.fixed?pid=ae649f387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4000" dirty="0"/>
          </a:p>
        </p:txBody>
      </p:sp>
      <p:sp>
        <p:nvSpPr>
          <p:cNvPr id="3" name="C_4#b1f162c47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d91bbf98b?pid=b1f162c47&amp;color=0,0,0&amp;vtp=1&amp;bt=1&amp;bbb=1&amp;hb=1"/>
          <p:cNvSpPr/>
          <p:nvPr/>
        </p:nvSpPr>
        <p:spPr>
          <a:xfrm>
            <a:off x="612648" y="468000"/>
            <a:ext cx="10963656" cy="51020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情境探究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春日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，漫步于成都武侯祠，古柏参天，光影斑驳，肃穆静谧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千多年前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，杜甫亦驻足于此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，这位心系苍生的诗圣在唐肃宗上元元年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的那个春天挥毫写下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《蜀相》。此刻，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我们循着诗圣的足迹驻足庭前，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在柏影婆娑中反复吟咏这首千古绝唱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，轻轻拂去时光的尘埃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，探寻杜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甫的内心世界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，真切体会他在诗中所寄托的家国情怀。来吧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，让我们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携手开启这场穿越千年的精神对话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，在《蜀相》的平仄韵律间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，体悟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那份历久弥新的深沉情感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c6d921b40?pid=b1f162c47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任务一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诵读诗歌，理解内容情感</a:t>
            </a:r>
            <a:endParaRPr lang="en-US" altLang="zh-CN" sz="3000" dirty="0"/>
          </a:p>
        </p:txBody>
      </p:sp>
      <p:sp>
        <p:nvSpPr>
          <p:cNvPr id="3" name="QB_6_BD.81_1#1049dff15?pid=c6d921b40&amp;color=0,0,0&amp;vtp=1&amp;bbb=1&amp;hb=1&amp;hltap=1"/>
          <p:cNvSpPr/>
          <p:nvPr/>
        </p:nvSpPr>
        <p:spPr>
          <a:xfrm>
            <a:off x="612648" y="1125728"/>
            <a:ext cx="10963656" cy="31175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“丞相祠堂何处寻”中的“寻”字内涵丰富。诵读全诗，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谈谈你的理解。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82_1#1049dff15?pid=c6d921b40&amp;color=0,0,0&amp;vtp=1&amp;bbb=1&amp;hb=1&amp;hla=1"/>
          <p:cNvSpPr/>
          <p:nvPr/>
        </p:nvSpPr>
        <p:spPr>
          <a:xfrm>
            <a:off x="612648" y="2393188"/>
            <a:ext cx="10963656" cy="17633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“寻”体现专程探访，目的明确。②暗示杜甫初至成都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，对环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境尚不熟悉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。③有力传达出杜甫对诸葛亮的深切景仰与缅怀之情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，表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“丞相祠堂”是杜甫向往已久、急切想要瞻仰之所。（每点2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1_1#3fa42741f?pid=c6d921b40&amp;color=0,0,0&amp;vtp=1&amp;bt=1&amp;bbb=1&amp;hb=1&amp;hltap=1"/>
          <p:cNvSpPr/>
          <p:nvPr/>
        </p:nvSpPr>
        <p:spPr>
          <a:xfrm>
            <a:off x="612648" y="468000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这首诗的颈联和尾联写了诸葛亮的哪些事迹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？尾联表达了杜甫对诸葛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亮怎样的情感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82_1#3fa42741f?pid=c6d921b40&amp;color=0,0,0&amp;vtp=1&amp;bt=1&amp;bbb=1&amp;hb=1&amp;hla=1"/>
          <p:cNvSpPr/>
          <p:nvPr/>
        </p:nvSpPr>
        <p:spPr>
          <a:xfrm>
            <a:off x="612648" y="1735460"/>
            <a:ext cx="10963656" cy="3738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1）事迹：刘备三顾茅庐，问计于诸葛亮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；诸葛亮助刘备开创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蜀汉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，辅佐后主，平定叛乱；诸葛亮六出祁山，北伐中原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，却出师未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捷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，病逝五丈原。（3分）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2）情感：①仰慕诸葛亮的卓越才干与丰功伟绩，自叹弗如；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②为诸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葛亮壮志未酬深感痛惜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；③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对诸葛亮的献身精神满怀景仰。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1_1#d92d8b7d0?pid=c6d921b40&amp;color=0,0,0&amp;vtp=1&amp;bt=1&amp;bbb=1&amp;hb=1&amp;hltap=1"/>
          <p:cNvSpPr/>
          <p:nvPr/>
        </p:nvSpPr>
        <p:spPr>
          <a:xfrm>
            <a:off x="612648" y="468000"/>
            <a:ext cx="10963656" cy="44129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尾联中的“英雄”指何种英雄？其中包含杜甫自己吗？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请谈谈你的理解。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82_1#d92d8b7d0?pid=c6d921b40&amp;color=0,0,0&amp;vtp=1&amp;bt=1&amp;bbb=1&amp;hb=1&amp;hla=1"/>
          <p:cNvSpPr/>
          <p:nvPr/>
        </p:nvSpPr>
        <p:spPr>
          <a:xfrm>
            <a:off x="612648" y="1735460"/>
            <a:ext cx="10963656" cy="310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诗中的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“英雄”指壮志未酬的英雄，也包含杜甫自己。（2分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）杜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甫胸怀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“致君尧舜上，再使风俗淳”的政治理想，却仕途不顺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，难以施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展抱负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。即便如此，他仍心系国家。“出师未捷身先死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，长使英雄泪满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”，杜甫将自己壮志难酬的痛苦，与对诸葛亮的仰慕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、惋惜之情相融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，抒发了理想难成的悲哀。（4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b73215601?pid=b1f162c47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任务二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把握意象，分析诗歌形象</a:t>
            </a:r>
            <a:endParaRPr lang="en-US" altLang="zh-CN" sz="3000" dirty="0"/>
          </a:p>
        </p:txBody>
      </p:sp>
      <p:sp>
        <p:nvSpPr>
          <p:cNvPr id="3" name="QB_6_BD.81_1#ab8106e8e?pid=b73215601&amp;color=0,0,0&amp;vtp=1&amp;bbb=1&amp;hb=1&amp;hltap=1"/>
          <p:cNvSpPr/>
          <p:nvPr/>
        </p:nvSpPr>
        <p:spPr>
          <a:xfrm>
            <a:off x="612648" y="1125728"/>
            <a:ext cx="10963656" cy="44129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诗中丞相祠堂景象如何？有何作用？（6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82_1#ab8106e8e?pid=b73215601&amp;color=0,0,0&amp;vtp=1&amp;bbb=1&amp;hb=1&amp;hla=1"/>
          <p:cNvSpPr/>
          <p:nvPr/>
        </p:nvSpPr>
        <p:spPr>
          <a:xfrm>
            <a:off x="612648" y="1753108"/>
            <a:ext cx="10963656" cy="3738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“锦官城外柏森森”，武侯祠位于成都郊外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，祠内柏树高大茂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，营造出静谧肃穆的氛围。柏树挺拔、常青，有象征意味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。这一景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物刻画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，展现出柏树伟岸、质朴的形象，令人联想到诸葛亮。②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“映阶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碧草自春色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，隔叶黄鹂空好音”，祠内春意盎然，色彩明丽、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自然恬淡。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杜甫无心赏景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，以乐景衬哀情，凸显对诸葛亮的崇敬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，以及自身报国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、壮志难酬的痛苦。（每点3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ae649f387.fixed?pid=f3456c71b&amp;color=0,173,163&amp;vtp=1&amp;bbb=1"/>
          <p:cNvSpPr/>
          <p:nvPr/>
        </p:nvSpPr>
        <p:spPr>
          <a:xfrm>
            <a:off x="877824" y="2624328"/>
            <a:ext cx="10981944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第一单元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中华传统文化经典研习——诗的国度</a:t>
            </a:r>
            <a:endParaRPr lang="en-US" altLang="zh-CN" sz="4000" dirty="0"/>
          </a:p>
        </p:txBody>
      </p:sp>
      <p:sp>
        <p:nvSpPr>
          <p:cNvPr id="3" name="C_3#ae649f387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3#ae649f387.fixed?pid=f3456c71b&amp;color=0,173,163&amp;vtp=1&amp;bbb=1"/>
          <p:cNvSpPr/>
          <p:nvPr/>
        </p:nvSpPr>
        <p:spPr>
          <a:xfrm>
            <a:off x="877824" y="3493008"/>
            <a:ext cx="10981944" cy="10190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第3课</a:t>
            </a:r>
            <a:r>
              <a:rPr lang="en-US" altLang="zh-CN" sz="32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蜀道难</a:t>
            </a:r>
            <a:r>
              <a:rPr lang="en-US" altLang="zh-CN" sz="32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*蜀相</a:t>
            </a:r>
            <a:endParaRPr lang="en-US" altLang="zh-CN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_3_BD#ae649f387.fixed?pid=f3456c71b&amp;color=0,173,163&amp;vtp=1&amp;bbb=1"/>
              <p:cNvSpPr/>
              <p:nvPr/>
            </p:nvSpPr>
            <p:spPr>
              <a:xfrm>
                <a:off x="877824" y="4142232"/>
                <a:ext cx="10981944" cy="101904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课时2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200" b="0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蜀相</a:t>
                </a:r>
                <a:endParaRPr lang="en-US" altLang="zh-CN" sz="3200" dirty="0"/>
              </a:p>
            </p:txBody>
          </p:sp>
        </mc:Choice>
        <mc:Fallback>
          <p:sp>
            <p:nvSpPr>
              <p:cNvPr id="5" name="C_3_BD#ae649f387.fixed?pid=f3456c71b&amp;color=0,173,16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824" y="4142232"/>
                <a:ext cx="10981944" cy="1019048"/>
              </a:xfrm>
              <a:prstGeom prst="rect">
                <a:avLst/>
              </a:prstGeom>
              <a:blipFill rotWithShape="1">
                <a:blip r:embed="rId1"/>
                <a:stretch>
                  <a:fillRect l="-2" t="-1757" r="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1_1#59e5a53b8?pid=b73215601&amp;color=0,0,0&amp;vtp=1&amp;bt=1&amp;bbb=1&amp;hb=1&amp;hltap=1"/>
          <p:cNvSpPr/>
          <p:nvPr/>
        </p:nvSpPr>
        <p:spPr>
          <a:xfrm>
            <a:off x="612648" y="468000"/>
            <a:ext cx="10963656" cy="44129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杜甫在这首诗中，成功塑造了诸葛亮这一光辉形象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。试根据诗歌内容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简要分析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82_1#59e5a53b8?pid=b73215601&amp;color=0,0,0&amp;vtp=1&amp;bt=1&amp;bbb=1&amp;hb=1&amp;hla=1"/>
          <p:cNvSpPr/>
          <p:nvPr/>
        </p:nvSpPr>
        <p:spPr>
          <a:xfrm>
            <a:off x="612648" y="1735460"/>
            <a:ext cx="10963656" cy="310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诸葛亮自刘备三顾茅庐后，就积极辅佐刘备，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为其出谋划策，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帮助刘备建立蜀汉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。②刘备死后，诸葛亮又辅佐刘备的儿子刘禅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，忠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心耿耿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，与蜀汉荣辱与共。③诸葛亮辅佐蜀汉两代君主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，为蜀汉的建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立和发展呕心沥血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，他功绩卓著，德才兼备，是一位忠君爱国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、济世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安邦的政治家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1_1#d4a3bd2d0?pid=b73215601&amp;color=0,0,0&amp;vtp=1&amp;bt=1&amp;bbb=1&amp;hb=1&amp;hltap=1"/>
          <p:cNvSpPr/>
          <p:nvPr/>
        </p:nvSpPr>
        <p:spPr>
          <a:xfrm>
            <a:off x="612648" y="468000"/>
            <a:ext cx="10963656" cy="561308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在这首诗中，杜甫以“三顾频烦天下计，两朝开济老臣心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”概括诸葛亮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一生的功业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，你觉得精准吗？为什么?你最钦佩诸葛亮哪一点？（6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82_1#d4a3bd2d0?pid=b73215601&amp;color=0,0,0&amp;vtp=1&amp;bt=1&amp;bbb=1&amp;hb=1&amp;hla=1"/>
          <p:cNvSpPr/>
          <p:nvPr/>
        </p:nvSpPr>
        <p:spPr>
          <a:xfrm>
            <a:off x="612648" y="1581790"/>
            <a:ext cx="10963656" cy="45065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1）精准。（1分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）这两句高度凝练地涵盖了诸葛亮一生的功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业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。上句写刘备三顾茅庐，诸葛亮隆中定策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，展现出他预见三国鼎立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局势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、为刘备规划统一之策的卓越才能。下句讲述诸葛亮出山后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，辅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佐刘备建立蜀汉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，又全力匡扶刘禅，尽显其为国操劳的忠诚之心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。短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短十四字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，在宏大历史背景下，勾勒出一位忠君爱国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、济世安邦的贤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相形象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。（3分）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2）（示例）我最钦佩诸葛亮为事业、理想“鞠躬尽瘁，死而后已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精神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9fc17284f?pid=b1f162c47&amp;color=0,173,163&amp;vtp=1&amp;bt=1&amp;bbb=1"/>
          <p:cNvSpPr/>
          <p:nvPr/>
        </p:nvSpPr>
        <p:spPr>
          <a:xfrm>
            <a:off x="612648" y="466344"/>
            <a:ext cx="10963656" cy="55270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任务三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品读诗句，分析表达技巧</a:t>
            </a:r>
            <a:endParaRPr lang="en-US" altLang="zh-CN" sz="3000" dirty="0"/>
          </a:p>
        </p:txBody>
      </p:sp>
      <p:sp>
        <p:nvSpPr>
          <p:cNvPr id="3" name="QB_6_BD.81_1#4bb46a5ce?pid=9fc17284f&amp;color=0,0,0&amp;vtp=1&amp;bbb=1&amp;hb=1&amp;hltap=1"/>
          <p:cNvSpPr/>
          <p:nvPr/>
        </p:nvSpPr>
        <p:spPr>
          <a:xfrm>
            <a:off x="612648" y="1091692"/>
            <a:ext cx="10963656" cy="51527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这首诗运用了借古抒怀这一艺术手法，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试结合具体诗句简要分析。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82_1#4bb46a5ce?pid=9fc17284f&amp;color=0,0,0&amp;vtp=1&amp;bbb=1&amp;hb=1&amp;hla=1"/>
          <p:cNvSpPr/>
          <p:nvPr/>
        </p:nvSpPr>
        <p:spPr>
          <a:xfrm>
            <a:off x="612648" y="2222627"/>
            <a:ext cx="10963656" cy="40112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颈联怀古，高度概括了诸葛亮的一生。上句写出山之前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，刘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备三顾茅庐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，诸葛亮隆中对策。下句写出山之后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，诸葛亮辅助刘备建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立蜀汉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，之后又辅佐刘禅，为国家呕心沥血。②怀古是为了伤今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。杜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甫写作此诗时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，安史之乱尚未平息，国家分崩离析，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人民流离失所，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杜甫忧心如焚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。他渴求能有忠臣贤相匡扶社稷，整顿乾坤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，使国家恢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复和平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。在这一历史人物身上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，杜甫寄托了自己对国家命运的美好憧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憬和忠君报国的人生理想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fddd7d0a2?pid=9fc17284f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素养必备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借古抒怀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借古抒怀就是通过对古人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古事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古迹的描绘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或借古讽今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感伤现在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或发表某种感慨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如辛弃疾在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永遇乐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京口北固亭怀古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中以廉颇自比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表达自己虽年老却不忘为国效劳的忠贞之情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借古抒怀所抒之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一般有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感慨岁月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瞬息变幻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生不逢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知音难觅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壮志未酬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报国无门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忠心报国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忧国忧民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fddd7d0a2?pid=9fc17284f&amp;color=0,0,0&amp;vtp=1&amp;bt=1&amp;bbb=1&amp;hb=1"/>
          <p:cNvSpPr/>
          <p:nvPr/>
        </p:nvSpPr>
        <p:spPr>
          <a:xfrm>
            <a:off x="612648" y="468000"/>
            <a:ext cx="10963656" cy="44424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借古抒怀主要有两种方法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借助相似联想和类比手法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以历史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人事与自己的相似点为抒怀连接点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借助相反联想和对比手法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历史人事与自己的相反点为抒怀连接点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借古抒怀与用典的区别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在对象上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用典所用之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典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可以是历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史人物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历史事件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还可以是神话传说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寓言故事或前人语句等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借古抒怀的抒情媒介只能是历史人物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历史事件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在范围上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用典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只适用于诗歌局部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而借古抒怀是针对全诗而言的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#2.1.4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1_1#248997b50?pid=9fc17284f&amp;color=0,0,0&amp;vtp=1&amp;bt=1&amp;bbb=1&amp;hb=1&amp;hltap=1"/>
          <p:cNvSpPr/>
          <p:nvPr/>
        </p:nvSpPr>
        <p:spPr>
          <a:xfrm>
            <a:off x="612648" y="468000"/>
            <a:ext cx="10963656" cy="56067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这首诗是咏赞诸葛亮的绝唱，也是巧妙运用表达方式的典范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。在短短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八句诗中综合运用了多种表达方式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，试结合诗句简要分析。（6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82_1#248997b50?pid=9fc17284f&amp;color=0,0,0&amp;vtp=1&amp;bt=1&amp;bbb=1&amp;hb=1&amp;hla=1"/>
          <p:cNvSpPr/>
          <p:nvPr/>
        </p:nvSpPr>
        <p:spPr>
          <a:xfrm>
            <a:off x="612648" y="1718442"/>
            <a:ext cx="10963656" cy="42874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这首诗综合运用记叙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、描写、议论、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抒情等多种表达方式。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1分）①首联，“何处寻”用设问抒情，表达对诸葛亮的仰慕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；“柏森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森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”描写祠堂整体环境。（1分）②颔联为景物描写，借“自”“空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”二字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抒情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，以乐景衬哀情，强化对诸葛亮的敬仰。（1分）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③颈联以记叙为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，饱含对诸葛亮的赞扬与评价。（1分）④尾联兼具抒情与议论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，抒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发杜甫的感慨与哀伤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。（1分）多种表达方式并用，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增强了诗歌感染力。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a828fd29.fixed?pid=ae649f387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文本联读·拓思维</a:t>
            </a:r>
            <a:endParaRPr lang="en-US" altLang="zh-CN" sz="4000" dirty="0"/>
          </a:p>
        </p:txBody>
      </p:sp>
      <p:sp>
        <p:nvSpPr>
          <p:cNvPr id="3" name="C_4#ea828fd29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9_1#5859a0473?pid=ea828fd29&amp;color=0,0,0&amp;vtp=1&amp;bt=1&amp;bbb=1&amp;hb=1"/>
          <p:cNvSpPr/>
          <p:nvPr/>
        </p:nvSpPr>
        <p:spPr>
          <a:xfrm>
            <a:off x="612648" y="468000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《蜀道难》与《蜀相》分别展现了李白与杜甫的独特诗风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，品读两首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，从流派、风格、体裁、手法、思想感情等方面进行比较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，完成表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graphicFrame>
        <p:nvGraphicFramePr>
          <p:cNvPr id="25" name="QB_5_BD.29_2#5859a0473?colgroup=2,15,11&amp;pid=ea828fd29&amp;color=0,0,0&amp;vtp=1&amp;bbb=1"/>
          <p:cNvGraphicFramePr>
            <a:graphicFrameLocks noGrp="1"/>
          </p:cNvGraphicFramePr>
          <p:nvPr/>
        </p:nvGraphicFramePr>
        <p:xfrm>
          <a:off x="612648" y="2451740"/>
          <a:ext cx="10936224" cy="2278509"/>
        </p:xfrm>
        <a:graphic>
          <a:graphicData uri="http://schemas.openxmlformats.org/drawingml/2006/table">
            <a:tbl>
              <a:tblPr/>
              <a:tblGrid>
                <a:gridCol w="1124712"/>
                <a:gridCol w="5577840"/>
                <a:gridCol w="4233672"/>
              </a:tblGrid>
              <a:tr h="56419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篇目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《蜀道难》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《蜀相》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43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流派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浪漫主义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43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风格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沉郁顿挫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43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体裁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杂言古体诗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③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5_AN.30_1#5859a0473.blank?pid=ea828fd29&amp;color=0,0,0&amp;vpa=13&amp;vtp=1&amp;bbb=1"/>
          <p:cNvSpPr/>
          <p:nvPr/>
        </p:nvSpPr>
        <p:spPr>
          <a:xfrm>
            <a:off x="8731155" y="3012065"/>
            <a:ext cx="1687513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现实主义</a:t>
            </a:r>
            <a:endParaRPr lang="en-US" altLang="zh-CN" sz="2800" dirty="0"/>
          </a:p>
        </p:txBody>
      </p:sp>
      <p:sp>
        <p:nvSpPr>
          <p:cNvPr id="5" name="QB_5_AN.31_1#5859a0473.blank?pid=ea828fd29&amp;color=0,0,0&amp;vpa=14&amp;vtp=1&amp;bbb=1"/>
          <p:cNvSpPr/>
          <p:nvPr/>
        </p:nvSpPr>
        <p:spPr>
          <a:xfrm>
            <a:off x="3825398" y="3583502"/>
            <a:ext cx="1687513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豪放飘逸</a:t>
            </a:r>
            <a:endParaRPr lang="en-US" altLang="zh-CN" sz="2800" dirty="0"/>
          </a:p>
        </p:txBody>
      </p:sp>
      <p:sp>
        <p:nvSpPr>
          <p:cNvPr id="6" name="QB_5_AN.32_1#5859a0473.blank?pid=ea828fd29&amp;color=0,0,0&amp;vpa=15&amp;vtp=1&amp;bbb=1"/>
          <p:cNvSpPr/>
          <p:nvPr/>
        </p:nvSpPr>
        <p:spPr>
          <a:xfrm>
            <a:off x="8731155" y="4154938"/>
            <a:ext cx="1687513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近体律诗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QB_5_BD.33_1#5859a0473?colgroup=2,15,11&amp;pid=ea828fd29&amp;color=0,0,0&amp;mp=1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36224" cy="3921063"/>
        </p:xfrm>
        <a:graphic>
          <a:graphicData uri="http://schemas.openxmlformats.org/drawingml/2006/table">
            <a:tbl>
              <a:tblPr/>
              <a:tblGrid>
                <a:gridCol w="1124712"/>
                <a:gridCol w="5577840"/>
                <a:gridCol w="4233672"/>
              </a:tblGrid>
              <a:tr h="56419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篇目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《蜀道难》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《蜀相》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617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手法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夸张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用典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以虚衬实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点面结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合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借景抒情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动静结合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互文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④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0692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思想</a:t>
                      </a:r>
                      <a:endParaRPr lang="en-US" altLang="zh-CN" sz="28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感情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⑤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对诸葛亮的称颂及对其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“出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师未捷身先死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”的惋惜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忧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国忧民却壮志难酬的苦闷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5_AN.34_1#5859a0473.blank?pid=ea828fd29&amp;color=0,0,0&amp;mp=1&amp;vpa=16&amp;vtp=1&amp;bbb=1&amp;hb=1"/>
          <p:cNvSpPr/>
          <p:nvPr/>
        </p:nvSpPr>
        <p:spPr>
          <a:xfrm>
            <a:off x="7387200" y="1036702"/>
            <a:ext cx="4106672" cy="104578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情景交融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叙议结合、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以实写虚</a:t>
            </a:r>
            <a:endParaRPr lang="en-US" altLang="zh-CN" sz="2800" dirty="0"/>
          </a:p>
        </p:txBody>
      </p:sp>
      <p:sp>
        <p:nvSpPr>
          <p:cNvPr id="4" name="QB_5_AN.35_1#5859a0473.blank?pid=ea828fd29&amp;color=0,0,0&amp;mp=1&amp;vpa=17&amp;vtp=1&amp;bbb=1&amp;hb=1"/>
          <p:cNvSpPr/>
          <p:nvPr/>
        </p:nvSpPr>
        <p:spPr>
          <a:xfrm>
            <a:off x="1809360" y="2435734"/>
            <a:ext cx="5450840" cy="161245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劝告友人早归；对自己仕途艰难的感慨；对世道艰难的感叹及对国家潜在危机的担忧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（每处1分）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81_1#686c8d9c3?pid=ea828fd29&amp;color=0,0,0&amp;vtp=1&amp;bt=1&amp;bbb=1&amp;hb=1&amp;hltap=1"/>
          <p:cNvSpPr/>
          <p:nvPr/>
        </p:nvSpPr>
        <p:spPr>
          <a:xfrm>
            <a:off x="612648" y="468000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古典诗词多以虚实相生的手法营造艺术境界，《蜀道难》《蜀相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运用了虚实相生的手法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。试根据自己的理解，简要分析。（6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82_1#686c8d9c3?pid=ea828fd29&amp;color=0,0,0&amp;vtp=1&amp;bt=1&amp;bbb=1&amp;hb=1&amp;hla=1"/>
          <p:cNvSpPr/>
          <p:nvPr/>
        </p:nvSpPr>
        <p:spPr>
          <a:xfrm>
            <a:off x="612648" y="1735460"/>
            <a:ext cx="10963656" cy="381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1）《蜀道难》：①诗中对蜀道景况的刻画为实写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。“黄鹤之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飞尚不得过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，猿猱欲度愁攀援”等句，基于现实摹写蜀道之难。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②神话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传说与夸张为虚写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。“连峰去天不盈尺，枯松倒挂倚绝壁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”，以奇幻夸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张之景凸显蜀道之险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；“上有六龙回日之高标”引用神话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，借太阳神的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车驾回转言山峰之高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。③实写为基，虚写拓展意境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，虚实相生强化蜀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道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“难”的主题，尽显李白浪漫奇幻的诗风。（每点1分）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7e322c2bc?lid=7e322c2bc&amp;cid=7e322c2bc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029968"/>
            <a:ext cx="429768" cy="429768"/>
          </a:xfrm>
          <a:prstGeom prst="rect">
            <a:avLst/>
          </a:prstGeom>
        </p:spPr>
      </p:pic>
      <p:sp>
        <p:nvSpPr>
          <p:cNvPr id="3" name="C_1#目录1:7e322c2bc?lid=7e322c2bc&amp;cid=7e322c2bc&amp;vtp=1&amp;bt=1&amp;bbb=1">
            <a:hlinkClick r:id="rId1" action="ppaction://hlinksldjump"/>
          </p:cNvPr>
          <p:cNvSpPr/>
          <p:nvPr/>
        </p:nvSpPr>
        <p:spPr>
          <a:xfrm>
            <a:off x="3776472" y="1984248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3050" dirty="0"/>
          </a:p>
        </p:txBody>
      </p:sp>
      <p:pic>
        <p:nvPicPr>
          <p:cNvPr id="4" name="C_1#目录1:7e322c2bc?lid=b1f162c47&amp;cid=b1f162c47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935224"/>
            <a:ext cx="429768" cy="429768"/>
          </a:xfrm>
          <a:prstGeom prst="rect">
            <a:avLst/>
          </a:prstGeom>
        </p:spPr>
      </p:pic>
      <p:sp>
        <p:nvSpPr>
          <p:cNvPr id="5" name="C_1#目录1:7e322c2bc?lid=b1f162c47&amp;cid=b1f162c47&amp;vtp=1&amp;bbb=1">
            <a:hlinkClick r:id="rId3" action="ppaction://hlinksldjump"/>
          </p:cNvPr>
          <p:cNvSpPr/>
          <p:nvPr/>
        </p:nvSpPr>
        <p:spPr>
          <a:xfrm>
            <a:off x="3776472" y="2880360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3050" dirty="0"/>
          </a:p>
        </p:txBody>
      </p:sp>
      <p:pic>
        <p:nvPicPr>
          <p:cNvPr id="6" name="C_1#目录1:7e322c2bc?lid=ea828fd29&amp;cid=ea828fd29&amp;tib=255,255,255&amp;vtp=1" descr="preencoded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3831336"/>
            <a:ext cx="429768" cy="429768"/>
          </a:xfrm>
          <a:prstGeom prst="rect">
            <a:avLst/>
          </a:prstGeom>
        </p:spPr>
      </p:pic>
      <p:sp>
        <p:nvSpPr>
          <p:cNvPr id="7" name="C_1#目录1:7e322c2bc?lid=ea828fd29&amp;cid=ea828fd29&amp;vtp=1&amp;bbb=1">
            <a:hlinkClick r:id="rId4" action="ppaction://hlinksldjump"/>
          </p:cNvPr>
          <p:cNvSpPr/>
          <p:nvPr/>
        </p:nvSpPr>
        <p:spPr>
          <a:xfrm>
            <a:off x="3776472" y="3776472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文本联读·拓思维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82_1#686c8d9c3?pid=ea828fd29&amp;color=0,0,0&amp;vtp=1&amp;bt=1&amp;bbb=1&amp;hb=1&amp;hltap=1"/>
          <p:cNvSpPr/>
          <p:nvPr/>
        </p:nvSpPr>
        <p:spPr>
          <a:xfrm>
            <a:off x="612648" y="468000"/>
            <a:ext cx="10963656" cy="37652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81_1#686c8d9c3?pid=ea828fd29&amp;color=0,0,0&amp;vtp=1&amp;bt=1&amp;bbb=1&amp;hb=1&amp;hla=1"/>
          <p:cNvSpPr/>
          <p:nvPr/>
        </p:nvSpPr>
        <p:spPr>
          <a:xfrm>
            <a:off x="612648" y="442600"/>
            <a:ext cx="10963656" cy="3738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2）《蜀相》：①杜甫寻觅武侯祠，所见柏树林立、碧草春色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，所闻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黄鹂啼鸣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，是实写。②“三顾频烦天下计，两朝开济老臣心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”，忆刘备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三顾茅庐及诸葛亮辅佐两朝之事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，是虚写；“出师未捷身先死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，长使英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雄泪满襟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”，推想古往今来英雄为其壮志未酬洒泪，亦为虚笔。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③实写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之景引虚写之事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，虚写深化情感，虚实结合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，表达杜甫对诸葛亮的敬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慕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、惋惜，寄寓其自身壮志难酬之感，使诗意蕴深沉。（每点1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f1c30de84?pid=ea828fd29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文言积累</a:t>
            </a:r>
            <a:endParaRPr lang="en-US" altLang="zh-CN" sz="3200" dirty="0"/>
          </a:p>
        </p:txBody>
      </p:sp>
      <p:sp>
        <p:nvSpPr>
          <p:cNvPr id="3" name="QO_6_BD.37_1#c92073f14?pid=f1c30de84&amp;color=0,0,0&amp;vtp=1&amp;bbb=1"/>
          <p:cNvSpPr/>
          <p:nvPr/>
        </p:nvSpPr>
        <p:spPr>
          <a:xfrm>
            <a:off x="612648" y="954024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读准字音</a:t>
            </a:r>
            <a:endParaRPr lang="en-US" altLang="zh-CN" sz="2800" dirty="0"/>
          </a:p>
        </p:txBody>
      </p:sp>
      <p:sp>
        <p:nvSpPr>
          <p:cNvPr id="4" name="QB_7_BD.38_1#ba8a544b5?pid=c92073f14&amp;color=0,0,0&amp;vtp=1&amp;bbb=1"/>
          <p:cNvSpPr/>
          <p:nvPr/>
        </p:nvSpPr>
        <p:spPr>
          <a:xfrm>
            <a:off x="612648" y="1602867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柏森森(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祠堂(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频烦(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5" name="QB_7_AN.39_1#ba8a544b5.bracket?pid=c92073f14&amp;color=0,0,0&amp;vpa=18&amp;vtp=1&amp;bbb=1"/>
          <p:cNvSpPr/>
          <p:nvPr/>
        </p:nvSpPr>
        <p:spPr>
          <a:xfrm>
            <a:off x="2108867" y="1610487"/>
            <a:ext cx="7350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i</a:t>
            </a:r>
            <a:endParaRPr lang="en-US" altLang="zh-CN" sz="2800" dirty="0"/>
          </a:p>
        </p:txBody>
      </p:sp>
      <p:sp>
        <p:nvSpPr>
          <p:cNvPr id="7" name="QB_7_AN.41_1#ba8a544b5.bracket?pid=c92073f14&amp;color=0,0,0&amp;vpa=19&amp;vtp=1&amp;bbb=1"/>
          <p:cNvSpPr/>
          <p:nvPr/>
        </p:nvSpPr>
        <p:spPr>
          <a:xfrm>
            <a:off x="1778667" y="2258187"/>
            <a:ext cx="514350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cí</a:t>
            </a:r>
            <a:endParaRPr lang="en-US" altLang="zh-CN" sz="2800" dirty="0"/>
          </a:p>
        </p:txBody>
      </p:sp>
      <p:sp>
        <p:nvSpPr>
          <p:cNvPr id="9" name="QB_7_AN.43_1#ba8a544b5.bracket?pid=c92073f14&amp;color=0,0,0&amp;vpa=20&amp;vtp=1&amp;bbb=1"/>
          <p:cNvSpPr/>
          <p:nvPr/>
        </p:nvSpPr>
        <p:spPr>
          <a:xfrm>
            <a:off x="1829467" y="2884932"/>
            <a:ext cx="754063" cy="5582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pín</a:t>
            </a:r>
            <a:endParaRPr lang="en-US" altLang="zh-CN" sz="2800" dirty="0"/>
          </a:p>
        </p:txBody>
      </p:sp>
      <p:sp>
        <p:nvSpPr>
          <p:cNvPr id="10" name="QB_7_AN.44_1#ba8a544b5.bracket?pid=c92073f14&amp;color=0,0,0&amp;vpa=21&amp;vtp=1&amp;bbb=1"/>
          <p:cNvSpPr/>
          <p:nvPr/>
        </p:nvSpPr>
        <p:spPr>
          <a:xfrm>
            <a:off x="2962942" y="2884932"/>
            <a:ext cx="75565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f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</a:t>
            </a:r>
            <a:endParaRPr lang="en-US" altLang="zh-CN" sz="2800" dirty="0"/>
          </a:p>
        </p:txBody>
      </p:sp>
      <p:sp>
        <p:nvSpPr>
          <p:cNvPr id="11" name="QB_7_BD.38_1#ba8a544b5?pid=c92073f14&amp;color=0,0,0&amp;vtp=1&amp;bbb=1&amp;zzd= 1"/>
          <p:cNvSpPr/>
          <p:nvPr/>
        </p:nvSpPr>
        <p:spPr>
          <a:xfrm>
            <a:off x="1127030" y="226326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7_BD.38_1#ba8a544b5?pid=c92073f14&amp;color=0,0,0&amp;vtp=1&amp;bbb=1&amp;zzd= 2"/>
          <p:cNvSpPr/>
          <p:nvPr/>
        </p:nvSpPr>
        <p:spPr>
          <a:xfrm>
            <a:off x="1127030" y="291096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7_BD.38_1#ba8a544b5?pid=c92073f14&amp;color=0,0,0&amp;vtp=1&amp;bbb=1&amp;zzd= 3"/>
          <p:cNvSpPr/>
          <p:nvPr/>
        </p:nvSpPr>
        <p:spPr>
          <a:xfrm>
            <a:off x="1127030" y="347732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7_BD.38_1#ba8a544b5?pid=c92073f14&amp;color=0,0,0&amp;vtp=1&amp;bbb=1&amp;zzd= 3"/>
          <p:cNvSpPr/>
          <p:nvPr/>
        </p:nvSpPr>
        <p:spPr>
          <a:xfrm>
            <a:off x="1482630" y="347732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0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45_1#ec242f29d?pid=f1c30de84&amp;color=0,0,0&amp;vtp=1&amp;bt=1&amp;bbb=1"/>
          <p:cNvSpPr/>
          <p:nvPr/>
        </p:nvSpPr>
        <p:spPr>
          <a:xfrm>
            <a:off x="612648" y="468000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解释词义</a:t>
            </a:r>
            <a:endParaRPr lang="en-US" altLang="zh-CN" sz="2800" dirty="0"/>
          </a:p>
        </p:txBody>
      </p:sp>
      <p:sp>
        <p:nvSpPr>
          <p:cNvPr id="3" name="QB_7_BD.46_1#20cecedb9?pid=ec242f29d&amp;color=0,0,0&amp;vtp=1&amp;bbb=1"/>
          <p:cNvSpPr/>
          <p:nvPr/>
        </p:nvSpPr>
        <p:spPr>
          <a:xfrm>
            <a:off x="612648" y="1106683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锦官城外柏森森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三顾频烦天下计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endParaRPr lang="en-US" altLang="zh-CN" sz="2800" dirty="0"/>
          </a:p>
        </p:txBody>
      </p:sp>
      <p:sp>
        <p:nvSpPr>
          <p:cNvPr id="4" name="QB_7_AN.47_1#20cecedb9.blank?pid=ec242f29d&amp;color=0,0,0&amp;vpa=22&amp;vtp=1&amp;bbb=1"/>
          <p:cNvSpPr/>
          <p:nvPr/>
        </p:nvSpPr>
        <p:spPr>
          <a:xfrm>
            <a:off x="3467766" y="1076203"/>
            <a:ext cx="240188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繁密的样子。</a:t>
            </a:r>
            <a:endParaRPr lang="en-US" altLang="zh-CN" sz="2800" dirty="0"/>
          </a:p>
        </p:txBody>
      </p:sp>
      <p:sp>
        <p:nvSpPr>
          <p:cNvPr id="6" name="QB_7_AN.49_1#20cecedb9.blank?pid=ec242f29d&amp;color=0,0,0&amp;vpa=23&amp;vtp=1&amp;bbb=1"/>
          <p:cNvSpPr/>
          <p:nvPr/>
        </p:nvSpPr>
        <p:spPr>
          <a:xfrm>
            <a:off x="3467766" y="1702948"/>
            <a:ext cx="1330325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拜访。</a:t>
            </a:r>
            <a:endParaRPr lang="en-US" altLang="zh-CN" sz="2800" dirty="0"/>
          </a:p>
        </p:txBody>
      </p:sp>
      <p:sp>
        <p:nvSpPr>
          <p:cNvPr id="7" name="QB_7_BD.46_1#20cecedb9?pid=ec242f29d&amp;color=0,0,0&amp;vtp=1&amp;bbb=1&amp;zzd= 1"/>
          <p:cNvSpPr/>
          <p:nvPr/>
        </p:nvSpPr>
        <p:spPr>
          <a:xfrm>
            <a:off x="2905030" y="17670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7_BD.46_1#20cecedb9?pid=ec242f29d&amp;color=0,0,0&amp;vtp=1&amp;bbb=1&amp;zzd= 1"/>
          <p:cNvSpPr/>
          <p:nvPr/>
        </p:nvSpPr>
        <p:spPr>
          <a:xfrm>
            <a:off x="3260630" y="17670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7_BD.46_1#20cecedb9?pid=ec242f29d&amp;color=0,0,0&amp;vtp=1&amp;bbb=1&amp;zzd= 2"/>
          <p:cNvSpPr/>
          <p:nvPr/>
        </p:nvSpPr>
        <p:spPr>
          <a:xfrm>
            <a:off x="1482630" y="233344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50_1#bd553831b?pid=f1c30de84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一词多义（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请解释加点词语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O_7_BD.51_1#e92f3b583?pid=bd553831b&amp;color=0,0,0&amp;vtp=1&amp;bbb=1"/>
          <p:cNvSpPr/>
          <p:nvPr/>
        </p:nvSpPr>
        <p:spPr>
          <a:xfrm>
            <a:off x="612648" y="1042865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寻</a:t>
            </a:r>
            <a:endParaRPr lang="en-US" altLang="zh-CN" sz="2800" dirty="0"/>
          </a:p>
        </p:txBody>
      </p:sp>
      <p:sp>
        <p:nvSpPr>
          <p:cNvPr id="4" name="QB_8_BD.52_1#9f7daaf50?pid=e92f3b583&amp;color=0,0,0&amp;vtp=1&amp;bbb=1"/>
          <p:cNvSpPr/>
          <p:nvPr/>
        </p:nvSpPr>
        <p:spPr>
          <a:xfrm>
            <a:off x="612648" y="1687073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丞相祠堂何处寻(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未果，寻病终(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飞来山上千寻塔(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             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寻声暗问弹者谁(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5" name="QB_8_AN.53_1#9f7daaf50.bracket?pid=e92f3b583&amp;color=0,0,0&amp;vpa=24&amp;vtp=1&amp;bbb=1"/>
          <p:cNvSpPr/>
          <p:nvPr/>
        </p:nvSpPr>
        <p:spPr>
          <a:xfrm>
            <a:off x="3594766" y="1694693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寻找</a:t>
            </a:r>
            <a:endParaRPr lang="en-US" altLang="zh-CN" sz="2800" dirty="0"/>
          </a:p>
        </p:txBody>
      </p:sp>
      <p:sp>
        <p:nvSpPr>
          <p:cNvPr id="7" name="QB_8_AN.55_1#9f7daaf50.bracket?pid=e92f3b583&amp;color=0,0,0&amp;vpa=25&amp;vtp=1&amp;bbb=1"/>
          <p:cNvSpPr/>
          <p:nvPr/>
        </p:nvSpPr>
        <p:spPr>
          <a:xfrm>
            <a:off x="3239166" y="2342393"/>
            <a:ext cx="204470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随即，不久</a:t>
            </a:r>
            <a:endParaRPr lang="en-US" altLang="zh-CN" sz="2800" dirty="0"/>
          </a:p>
        </p:txBody>
      </p:sp>
      <p:sp>
        <p:nvSpPr>
          <p:cNvPr id="9" name="QB_8_AN.57_1#9f7daaf50.bracket?pid=e92f3b583&amp;color=0,0,0&amp;vpa=26&amp;vtp=1&amp;bbb=1"/>
          <p:cNvSpPr/>
          <p:nvPr/>
        </p:nvSpPr>
        <p:spPr>
          <a:xfrm>
            <a:off x="3607466" y="2990093"/>
            <a:ext cx="6688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古代长度单位，八尺（一说七尺）为一寻</a:t>
            </a:r>
            <a:endParaRPr lang="en-US" altLang="zh-CN" sz="2800" dirty="0"/>
          </a:p>
        </p:txBody>
      </p:sp>
      <p:sp>
        <p:nvSpPr>
          <p:cNvPr id="11" name="QB_8_AN.59_1#9f7daaf50.bracket?pid=e92f3b583&amp;color=0,0,0&amp;vpa=27&amp;vtp=1&amp;bbb=1"/>
          <p:cNvSpPr/>
          <p:nvPr/>
        </p:nvSpPr>
        <p:spPr>
          <a:xfrm>
            <a:off x="3594766" y="3616838"/>
            <a:ext cx="204470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沿着，顺着</a:t>
            </a:r>
            <a:endParaRPr lang="en-US" altLang="zh-CN" sz="2800" dirty="0"/>
          </a:p>
        </p:txBody>
      </p:sp>
      <p:sp>
        <p:nvSpPr>
          <p:cNvPr id="12" name="QB_8_BD.52_1#9f7daaf50?pid=e92f3b583&amp;color=0,0,0&amp;vtp=1&amp;bbb=1&amp;zzd= 1"/>
          <p:cNvSpPr/>
          <p:nvPr/>
        </p:nvSpPr>
        <p:spPr>
          <a:xfrm>
            <a:off x="3260630" y="234747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8_BD.52_1#9f7daaf50?pid=e92f3b583&amp;color=0,0,0&amp;vtp=1&amp;bbb=1&amp;zzd= 2"/>
          <p:cNvSpPr/>
          <p:nvPr/>
        </p:nvSpPr>
        <p:spPr>
          <a:xfrm>
            <a:off x="2193830" y="299517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8_BD.52_1#9f7daaf50?pid=e92f3b583&amp;color=0,0,0&amp;vtp=1&amp;bbb=1&amp;zzd= 3"/>
          <p:cNvSpPr/>
          <p:nvPr/>
        </p:nvSpPr>
        <p:spPr>
          <a:xfrm>
            <a:off x="2905030" y="364287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8_BD.52_1#9f7daaf50?pid=e92f3b583&amp;color=0,0,0&amp;vtp=1&amp;bbb=1&amp;zzd= 4"/>
          <p:cNvSpPr/>
          <p:nvPr/>
        </p:nvSpPr>
        <p:spPr>
          <a:xfrm>
            <a:off x="1127030" y="420923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60_1#1ced94ab0?pid=bd553831b&amp;color=0,0,0&amp;vtp=1&amp;bt=1&amp;bbb=1"/>
          <p:cNvSpPr/>
          <p:nvPr/>
        </p:nvSpPr>
        <p:spPr>
          <a:xfrm>
            <a:off x="612648" y="468000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济</a:t>
            </a:r>
            <a:endParaRPr lang="en-US" altLang="zh-CN" sz="2800" dirty="0"/>
          </a:p>
        </p:txBody>
      </p:sp>
      <p:sp>
        <p:nvSpPr>
          <p:cNvPr id="3" name="QB_8_BD.61_1#8244937ee?pid=1ced94ab0&amp;color=0,0,0&amp;vtp=1&amp;bbb=1"/>
          <p:cNvSpPr/>
          <p:nvPr/>
        </p:nvSpPr>
        <p:spPr>
          <a:xfrm>
            <a:off x="612648" y="1106683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两朝开济老臣心(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朝济而夕设版焉(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悬壶济世(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阴谷皆入济(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B_8_AN.62_1#8244937ee.bracket?pid=1ced94ab0&amp;color=0,0,0&amp;vpa=28&amp;vtp=1&amp;bbb=1"/>
          <p:cNvSpPr/>
          <p:nvPr/>
        </p:nvSpPr>
        <p:spPr>
          <a:xfrm>
            <a:off x="3594766" y="1114303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扶助</a:t>
            </a:r>
            <a:endParaRPr lang="en-US" altLang="zh-CN" sz="2800" dirty="0"/>
          </a:p>
        </p:txBody>
      </p:sp>
      <p:sp>
        <p:nvSpPr>
          <p:cNvPr id="6" name="QB_8_AN.64_1#8244937ee.bracket?pid=1ced94ab0&amp;color=0,0,0&amp;vpa=29&amp;vtp=1&amp;bbb=1"/>
          <p:cNvSpPr/>
          <p:nvPr/>
        </p:nvSpPr>
        <p:spPr>
          <a:xfrm>
            <a:off x="3594766" y="1762003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渡河</a:t>
            </a:r>
            <a:endParaRPr lang="en-US" altLang="zh-CN" sz="2800" dirty="0"/>
          </a:p>
        </p:txBody>
      </p:sp>
      <p:sp>
        <p:nvSpPr>
          <p:cNvPr id="8" name="QB_8_AN.66_1#8244937ee.bracket?pid=1ced94ab0&amp;color=0,0,0&amp;vpa=30&amp;vtp=1&amp;bbb=1"/>
          <p:cNvSpPr/>
          <p:nvPr/>
        </p:nvSpPr>
        <p:spPr>
          <a:xfrm>
            <a:off x="2527967" y="2409703"/>
            <a:ext cx="204470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帮助，救济</a:t>
            </a:r>
            <a:endParaRPr lang="en-US" altLang="zh-CN" sz="2800" dirty="0"/>
          </a:p>
        </p:txBody>
      </p:sp>
      <p:sp>
        <p:nvSpPr>
          <p:cNvPr id="10" name="QB_8_AN.68_1#8244937ee.bracket?pid=1ced94ab0&amp;color=0,0,0&amp;vpa=31&amp;vtp=1&amp;bbb=1"/>
          <p:cNvSpPr/>
          <p:nvPr/>
        </p:nvSpPr>
        <p:spPr>
          <a:xfrm>
            <a:off x="2883567" y="3036448"/>
            <a:ext cx="9731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济水</a:t>
            </a:r>
            <a:endParaRPr lang="en-US" altLang="zh-CN" sz="2800" dirty="0"/>
          </a:p>
        </p:txBody>
      </p:sp>
      <p:sp>
        <p:nvSpPr>
          <p:cNvPr id="11" name="QB_8_BD.61_1#8244937ee?pid=1ced94ab0&amp;color=0,0,0&amp;vtp=1&amp;bbb=1&amp;zzd= 1"/>
          <p:cNvSpPr/>
          <p:nvPr/>
        </p:nvSpPr>
        <p:spPr>
          <a:xfrm>
            <a:off x="2193830" y="17670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8_BD.61_1#8244937ee?pid=1ced94ab0&amp;color=0,0,0&amp;vtp=1&amp;bbb=1&amp;zzd= 2"/>
          <p:cNvSpPr/>
          <p:nvPr/>
        </p:nvSpPr>
        <p:spPr>
          <a:xfrm>
            <a:off x="1482630" y="24147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8_BD.61_1#8244937ee?pid=1ced94ab0&amp;color=0,0,0&amp;vtp=1&amp;bbb=1&amp;zzd= 3"/>
          <p:cNvSpPr/>
          <p:nvPr/>
        </p:nvSpPr>
        <p:spPr>
          <a:xfrm>
            <a:off x="1838230" y="30624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8_BD.61_1#8244937ee?pid=1ced94ab0&amp;color=0,0,0&amp;vtp=1&amp;bbb=1&amp;zzd= 4"/>
          <p:cNvSpPr/>
          <p:nvPr/>
        </p:nvSpPr>
        <p:spPr>
          <a:xfrm>
            <a:off x="2549430" y="362884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  <p:bldP spid="10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79fa8dd47?pid=ea828fd29&amp;color=0,173,163&amp;vtp=1&amp;bt=1&amp;bbb=1"/>
          <p:cNvSpPr/>
          <p:nvPr/>
        </p:nvSpPr>
        <p:spPr>
          <a:xfrm>
            <a:off x="612648" y="466344"/>
            <a:ext cx="10963656" cy="487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读写结合</a:t>
            </a:r>
            <a:endParaRPr lang="en-US" altLang="zh-CN" sz="3200" dirty="0"/>
          </a:p>
        </p:txBody>
      </p:sp>
      <p:sp>
        <p:nvSpPr>
          <p:cNvPr id="3" name="C_6_BD#32b34ca31?pid=79fa8dd47&amp;color=0,0,0&amp;vtp=1&amp;bbb=1"/>
          <p:cNvSpPr/>
          <p:nvPr/>
        </p:nvSpPr>
        <p:spPr>
          <a:xfrm>
            <a:off x="612648" y="963549"/>
            <a:ext cx="10963656" cy="6127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4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一、课内积累</a:t>
            </a:r>
            <a:endParaRPr lang="en-US" altLang="zh-CN" sz="3000" dirty="0"/>
          </a:p>
        </p:txBody>
      </p:sp>
      <p:sp>
        <p:nvSpPr>
          <p:cNvPr id="4" name="P_7_BD#4ee0a3610?pid=32b34ca31&amp;color=0,0,0&amp;vtp=1&amp;bbb=1&amp;hb=1"/>
          <p:cNvSpPr/>
          <p:nvPr/>
        </p:nvSpPr>
        <p:spPr>
          <a:xfrm>
            <a:off x="612648" y="1651127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杜甫的家国情怀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杜甫在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蜀相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中借咏史寄寓家国情怀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三顾频烦天下计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既追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怀诸葛亮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两朝开济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的忠贞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更暗藏自己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致君尧舜上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的政治抱负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杜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甫虽身处困顿仍心系苍生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始终以笔记录民间疾苦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战争创伤与社会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矛盾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传统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闻一多誉其为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四千年文化中最庄严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最瑰丽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最永久的一道光彩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正是因其诗歌突破了文人抒怀的局限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将个人命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运与时代脉搏紧密相连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杜诗不仅定格了盛唐转衰的历史图景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4ee0a3610?pid=32b34ca31&amp;color=0,0,0&amp;vtp=1&amp;bbb=1&amp;hb=1"/>
          <p:cNvSpPr/>
          <p:nvPr/>
        </p:nvSpPr>
        <p:spPr>
          <a:xfrm>
            <a:off x="612648" y="468000"/>
            <a:ext cx="10963656" cy="2499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穷年忧黎元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的赤子之心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在战乱离丧中守护着士人的精神品格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沉郁顿挫的诗行铸就了中华文明的精神丰碑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运用角度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家国情怀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忧国忧民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为国奉献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#2.1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4ee0a3610?pid=32b34ca31&amp;color=0,0,0&amp;mp=1&amp;vtp=1&amp;bt=1&amp;bbb=1&amp;hb=1"/>
          <p:cNvSpPr/>
          <p:nvPr/>
        </p:nvSpPr>
        <p:spPr>
          <a:xfrm>
            <a:off x="612648" y="468000"/>
            <a:ext cx="10963656" cy="56172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素材运用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从古至今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家国情怀始终是中国人最深沉的精神底色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杜甫在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蜀相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中借诸葛亮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两朝开济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的忠诚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写下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致君尧舜上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再使风俗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淳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的理想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面对安史之乱的满目疮痍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他更用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大庇天下寒士俱欢颜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的呐喊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将个人困苦升华为对苍生的悲悯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即便茅屋破败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饥寒交迫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他仍以诗歌为火炬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照亮战乱中百姓的苦难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这种精神穿越千年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依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然焕发光彩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扶贫干部不忘初心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扎根深山致力于改善民生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无论是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诗人笔底的星河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还是基层干部手中的锄头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当个人理想与家国命运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紧密相连时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便能在历史长河中铸就永不褪色的精神丰碑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#3.1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062f16ae9?pid=79fa8dd47&amp;color=0,0,0&amp;vtp=1&amp;bt=1&amp;bbb=1"/>
          <p:cNvSpPr/>
          <p:nvPr/>
        </p:nvSpPr>
        <p:spPr>
          <a:xfrm>
            <a:off x="612648" y="466344"/>
            <a:ext cx="10963656" cy="6127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4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二、课外拓展</a:t>
            </a:r>
            <a:endParaRPr lang="en-US" altLang="zh-CN" sz="3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7_BD#7014d315a?pid=062f16ae9&amp;color=0,0,0&amp;vtp=1&amp;bbb=1&amp;hb=1"/>
              <p:cNvSpPr/>
              <p:nvPr/>
            </p:nvSpPr>
            <p:spPr>
              <a:xfrm>
                <a:off x="612648" y="1079500"/>
                <a:ext cx="10963656" cy="4584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62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贺新郎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刘克庄</a:t>
                </a:r>
                <a:endParaRPr lang="en-US" altLang="zh-CN" sz="2800" dirty="0"/>
              </a:p>
              <a:p>
                <a:pPr latinLnBrk="1">
                  <a:lnSpc>
                    <a:spcPts val="62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实之三和有忧边之语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，走笔答之。</a:t>
                </a:r>
                <a:endParaRPr lang="en-US" altLang="zh-CN" sz="2800" dirty="0"/>
              </a:p>
              <a:p>
                <a:pPr latinLnBrk="1">
                  <a:lnSpc>
                    <a:spcPts val="62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国脉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③</m:t>
                        </m:r>
                      </m:sup>
                    </m:sSup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微如缕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问长缨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④</m:t>
                        </m:r>
                      </m:sup>
                    </m:sSup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何时入手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缚将戎主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⑤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未必人间无好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62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谁与宽些尺度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⑥</m:t>
                        </m:r>
                      </m:sup>
                    </m:sSup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试看取当年韩五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⑦</m:t>
                        </m:r>
                      </m:sup>
                    </m:sSup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岂有谷城公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⑧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付授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也不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62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干曾遇骊山母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⑨</m:t>
                        </m:r>
                      </m:sup>
                    </m:sSup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谈笑起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两河路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⑩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3" name="P_7_BD#7014d315a?pid=062f16ae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079500"/>
                <a:ext cx="10963656" cy="4584700"/>
              </a:xfrm>
              <a:prstGeom prst="rect">
                <a:avLst/>
              </a:prstGeom>
              <a:blipFill rotWithShape="1">
                <a:blip r:embed="rId1"/>
                <a:stretch>
                  <a:fillRect l="-5" r="2" b="-139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7_BD#7014d315a?pid=062f16ae9&amp;color=0,0,0&amp;vtp=1&amp;bbb=1&amp;hb=1"/>
              <p:cNvSpPr/>
              <p:nvPr/>
            </p:nvSpPr>
            <p:spPr>
              <a:xfrm>
                <a:off x="612648" y="468000"/>
                <a:ext cx="10963656" cy="248227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6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少时棋柝曾联句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⑪</m:t>
                        </m:r>
                      </m:sup>
                    </m:sSup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叹而今登楼揽镜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⑫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事机频误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闻说北风吹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6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面急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边上冲梯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⑬</m:t>
                        </m:r>
                      </m:sup>
                    </m:sSup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屡舞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君莫道投鞭虚语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自古一贤能制难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⑭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有金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67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汤便可无张许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⑮</m:t>
                        </m:r>
                      </m:sup>
                    </m:sSup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快投笔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⑯</m:t>
                        </m:r>
                      </m:sup>
                    </m:sSup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莫题柱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⑰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P_7_BD#7014d315a?pid=062f16ae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2482279"/>
              </a:xfrm>
              <a:prstGeom prst="rect">
                <a:avLst/>
              </a:prstGeom>
              <a:blipFill rotWithShape="1">
                <a:blip r:embed="rId1"/>
                <a:stretch>
                  <a:fillRect l="-5" r="2" b="-48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e322c2bc.fixed?pid=ae649f387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4000" dirty="0"/>
          </a:p>
        </p:txBody>
      </p:sp>
      <p:sp>
        <p:nvSpPr>
          <p:cNvPr id="3" name="C_4#7e322c2bc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7_BD#a67a48fb2?pid=062f16ae9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字词释义</a:t>
            </a:r>
            <a:endParaRPr lang="en-US" altLang="zh-CN" sz="3000" dirty="0"/>
          </a:p>
        </p:txBody>
      </p:sp>
      <p:sp>
        <p:nvSpPr>
          <p:cNvPr id="3" name="P_8_BD#c69cf3ae6?pid=a67a48fb2&amp;color=0,0,0&amp;vtp=1&amp;bbb=1&amp;hb=1"/>
          <p:cNvSpPr/>
          <p:nvPr/>
        </p:nvSpPr>
        <p:spPr>
          <a:xfrm>
            <a:off x="612648" y="1135253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①贺新郎：词牌名，又名《金缕歌》《金缕曲》《金缕词》《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乳燕飞》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贺新凉》等，双调一百一十六字，上下阕各十句，六仄韵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，余为变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。②三和：用原韵第三次作词唱和。忧边之语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：忧虑边境被敌人侵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犯的话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。③国脉：国家的命脉。④长缨：长带子，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指捕缚敌人的长绳。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戎主：敌人的首领。⑥尺度：标准。⑦韩五：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南宋抗金名将韩世忠，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排行第五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，人称韩五。⑧谷城公：亦称黄石公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，传说汉代张良曾于谷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城山下遇仙人传授兵书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。⑨骊山母：一作黎山老母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，道教传说中的女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8_BD#c69cf3ae6?pid=a67a48fb2&amp;color=0,0,0&amp;vtp=1&amp;bbb=1&amp;hb=1"/>
          <p:cNvSpPr/>
          <p:nvPr/>
        </p:nvSpPr>
        <p:spPr>
          <a:xfrm>
            <a:off x="612648" y="468000"/>
            <a:ext cx="10963656" cy="57327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，传说唐朝李筌曾在骊山下遇一老母为他讲解《阴符》秘文。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⑩两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河路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：宋代行政区划河北东路和河北西路,即今河北、山西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、河南部分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地区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。⑪联句：两人或多人各作一句或两句，组合成一首诗，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谓联句。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登楼揽镜:上楼照镜，慨叹功业未建，人已衰老。⑬冲梯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：冲车和云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，古代攻城的工具。⑭制难：挽回危难的局势。⑮金汤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：“金城汤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”的省语，比喻坚固的防御工事。张许，张巡和许远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，唐代安史之乱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时死守睢阳的名将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。⑯投笔：投笔从戎，汉代班超曾投笔从戎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，立功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边疆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。⑰题柱：汉代司马相如过成都升仙桥，曾在桥柱上题字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“不乘高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车驷马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，不过汝下也”。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7_BD#23be449a4?pid=062f16ae9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白话诗歌</a:t>
            </a:r>
            <a:endParaRPr lang="en-US" altLang="zh-CN" sz="3000" dirty="0"/>
          </a:p>
        </p:txBody>
      </p:sp>
      <p:sp>
        <p:nvSpPr>
          <p:cNvPr id="3" name="P_8_BD#2f34433e8?pid=23be449a4&amp;color=0,0,0&amp;vtp=1&amp;bbb=1&amp;hb=1"/>
          <p:cNvSpPr/>
          <p:nvPr/>
        </p:nvSpPr>
        <p:spPr>
          <a:xfrm>
            <a:off x="612648" y="1135253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用原韵第三次作词唱和王实之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有忧虑边境被敌人侵犯的话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回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笔疾书回答这件事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国家的命脉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微细得像一根丝线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捆人的长绳何时才能到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我手里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把敌人的首领捆起来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人间并不是没有英雄好汉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谁能放宽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些用人的标准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你看当年的韩世忠吧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他并没有经过谷城公那样的名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师传授指点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也不曾遇到过像骊山圣母那样的神仙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传授法术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他一样能在谈笑之中指挥大军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在河北东西两路大败金兵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8_BD#2f34433e8?pid=23be449a4&amp;color=0,0,0&amp;vtp=1&amp;bbb=1&amp;hb=1"/>
          <p:cNvSpPr/>
          <p:nvPr/>
        </p:nvSpPr>
        <p:spPr>
          <a:xfrm>
            <a:off x="612648" y="468000"/>
            <a:ext cx="10963656" cy="37947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我年轻的时候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也曾在军营中一边下棋一边联句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感叹现在上楼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眺望中原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揽镜自照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多次误了从军的机会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听说敌人不断南侵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势危急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边境上敌军围攻城池的冲车云梯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在不断地飞舞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你不要认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为敌人投鞭能过长江是空话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自古以来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用一个贤能的人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就能挽回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危险的局势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有坚固的防御工事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便无须像张巡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许远这样的英勇将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领了吗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赶快投笔从戎吧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不要再追求荣华富贵了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#1.2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7_BD#38c7083d3?pid=062f16ae9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诗意理解</a:t>
            </a:r>
            <a:endParaRPr lang="en-US" altLang="zh-CN" sz="3000" dirty="0"/>
          </a:p>
        </p:txBody>
      </p:sp>
      <p:sp>
        <p:nvSpPr>
          <p:cNvPr id="3" name="QO_8_BD.69_1#9cfb02e9d?pid=38c7083d3&amp;color=0,0,0&amp;vtp=1&amp;bbb=1"/>
          <p:cNvSpPr/>
          <p:nvPr/>
        </p:nvSpPr>
        <p:spPr>
          <a:xfrm>
            <a:off x="612648" y="114052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补写出下列句子中的空缺部分。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4" name="QB_9_BD.70_1#2acc498d4?pid=9cfb02e9d&amp;color=0,0,0&amp;vtp=1&amp;bbb=1&amp;hb=1"/>
          <p:cNvSpPr/>
          <p:nvPr/>
        </p:nvSpPr>
        <p:spPr>
          <a:xfrm>
            <a:off x="612648" y="1786953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在《贺新郎》中，刘克庄以“国脉微如缕”喻国运衰微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，紧接着用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发出责问，表达对收复失地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、擒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获敌首的强烈渴望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5" name="QB_9_AN.71_1#2acc498d4.blank?pid=9cfb02e9d&amp;color=0,0,0&amp;vpa=32&amp;vtp=1&amp;bbb=1"/>
          <p:cNvSpPr/>
          <p:nvPr/>
        </p:nvSpPr>
        <p:spPr>
          <a:xfrm>
            <a:off x="780129" y="2404173"/>
            <a:ext cx="275907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问长缨何时入手</a:t>
            </a:r>
            <a:endParaRPr lang="en-US" altLang="zh-CN" sz="2800" dirty="0"/>
          </a:p>
        </p:txBody>
      </p:sp>
      <p:sp>
        <p:nvSpPr>
          <p:cNvPr id="6" name="QB_9_AN.72_1#2acc498d4.blank?pid=9cfb02e9d&amp;color=0,0,0&amp;vpa=33&amp;vtp=1&amp;bbb=1"/>
          <p:cNvSpPr/>
          <p:nvPr/>
        </p:nvSpPr>
        <p:spPr>
          <a:xfrm>
            <a:off x="3980530" y="2404173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缚将戎主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9_BD.73_1#4e48a82c6?pid=9cfb02e9d&amp;color=0,0,0&amp;mp=1&amp;vtp=1&amp;bt=1&amp;bbb=1&amp;hb=1"/>
          <p:cNvSpPr/>
          <p:nvPr/>
        </p:nvSpPr>
        <p:spPr>
          <a:xfrm>
            <a:off x="612648" y="466345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《贺新郎》中刘克庄为怀才不遇之士鸣不平，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以“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反问，暗示朝廷应放宽用人标准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，挖掘真正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的贤才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9_AN.74_1#4e48a82c6.blank?pid=9cfb02e9d&amp;color=0,0,0&amp;mp=1&amp;vpa=34&amp;vtp=1&amp;bbb=1&amp;hb=1"/>
          <p:cNvSpPr/>
          <p:nvPr/>
        </p:nvSpPr>
        <p:spPr>
          <a:xfrm>
            <a:off x="612648" y="435865"/>
            <a:ext cx="10963656" cy="12070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未必人间无好汉</a:t>
            </a:r>
            <a:endParaRPr lang="en-US" altLang="zh-CN" sz="2800" dirty="0"/>
          </a:p>
        </p:txBody>
      </p:sp>
      <p:sp>
        <p:nvSpPr>
          <p:cNvPr id="4" name="QB_9_AN.75_1#4e48a82c6.blank?pid=9cfb02e9d&amp;color=0,0,0&amp;mp=1&amp;vpa=35&amp;vtp=1&amp;bbb=1"/>
          <p:cNvSpPr/>
          <p:nvPr/>
        </p:nvSpPr>
        <p:spPr>
          <a:xfrm>
            <a:off x="1511967" y="1083565"/>
            <a:ext cx="240188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谁与宽些尺度</a:t>
            </a:r>
            <a:endParaRPr lang="en-US" altLang="zh-CN" sz="2800" dirty="0"/>
          </a:p>
        </p:txBody>
      </p:sp>
      <p:sp>
        <p:nvSpPr>
          <p:cNvPr id="5" name="QB_9_BD.76_1#c06162270?pid=9cfb02e9d&amp;color=0,0,0&amp;vtp=1&amp;bbb=1&amp;hb=1"/>
          <p:cNvSpPr/>
          <p:nvPr/>
        </p:nvSpPr>
        <p:spPr>
          <a:xfrm>
            <a:off x="612648" y="2392235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面对边境战事紧急的情况，刘克庄在《贺新郎》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词末以“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”激励友人效仿班超投笔从戎，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果断行动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，莫做空谈之人。</a:t>
            </a:r>
            <a:endParaRPr lang="en-US" altLang="zh-CN" sz="2800" dirty="0"/>
          </a:p>
        </p:txBody>
      </p:sp>
      <p:sp>
        <p:nvSpPr>
          <p:cNvPr id="6" name="QB_9_AN.77_1#c06162270.blank?pid=9cfb02e9d&amp;color=0,0,0&amp;vpa=36&amp;vtp=1&amp;bbb=1"/>
          <p:cNvSpPr/>
          <p:nvPr/>
        </p:nvSpPr>
        <p:spPr>
          <a:xfrm>
            <a:off x="10114630" y="2361755"/>
            <a:ext cx="133032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快投笔</a:t>
            </a:r>
            <a:endParaRPr lang="en-US" altLang="zh-CN" sz="2800" dirty="0"/>
          </a:p>
        </p:txBody>
      </p:sp>
      <p:sp>
        <p:nvSpPr>
          <p:cNvPr id="7" name="QB_9_AN.78_1#c06162270.blank?pid=9cfb02e9d&amp;color=0,0,0&amp;vpa=37&amp;vtp=1&amp;bbb=1"/>
          <p:cNvSpPr/>
          <p:nvPr/>
        </p:nvSpPr>
        <p:spPr>
          <a:xfrm>
            <a:off x="610267" y="3009455"/>
            <a:ext cx="579437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莫题柱（每空1分，写错字不得分）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a62ae7ff6?pid=79fa8dd47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三、读写结合</a:t>
            </a:r>
            <a:endParaRPr lang="en-US" altLang="zh-CN" sz="3000" dirty="0"/>
          </a:p>
        </p:txBody>
      </p:sp>
      <p:sp>
        <p:nvSpPr>
          <p:cNvPr id="3" name="QB_7_BD.81_1#563966604?pid=a62ae7ff6&amp;color=0,0,0&amp;vtp=1&amp;bbb=1&amp;hb=1&amp;hltap=1"/>
          <p:cNvSpPr/>
          <p:nvPr/>
        </p:nvSpPr>
        <p:spPr>
          <a:xfrm>
            <a:off x="612648" y="1135253"/>
            <a:ext cx="10963656" cy="44129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请结合自己的生活经历，运用刘克庄《贺新郎》（国脉微如缕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）中借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古抒怀的手法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，写一个250个字左右的文段。（10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7_AN.82_1#563966604?pid=a62ae7ff6&amp;color=0,0,0&amp;vtp=1&amp;bbb=1&amp;hb=1&amp;hla=1"/>
          <p:cNvSpPr/>
          <p:nvPr/>
        </p:nvSpPr>
        <p:spPr>
          <a:xfrm>
            <a:off x="612648" y="2402713"/>
            <a:ext cx="10963656" cy="317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示例）老槐树枝干虬曲，树皮皴裂。每日晨跑经过时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，总见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它擎着半枯半荣的树冠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，在晨光里投下斑驳的影子。去年深秋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，我偶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然发现树下新立了块青石碑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，碑文里说这棵树是明代县学的遗存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，当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时县学被洪水冲毁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，有位老教谕独自守了这株幼苗二十载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。如今钢筋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水泥包裹着古树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就像老先生灰白的长衫裹着嶙峋瘦骨。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82_1#563966604?pid=a62ae7ff6&amp;color=0,0,0&amp;vtp=1&amp;bbb=1&amp;hb=1&amp;hltap=1"/>
          <p:cNvSpPr/>
          <p:nvPr/>
        </p:nvSpPr>
        <p:spPr>
          <a:xfrm>
            <a:off x="612648" y="468000"/>
            <a:ext cx="10963656" cy="31175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7_AN.81_1#563966604?pid=a62ae7ff6&amp;color=0,0,0&amp;vtp=1&amp;bbb=1&amp;hb=1&amp;hla=1"/>
          <p:cNvSpPr/>
          <p:nvPr/>
        </p:nvSpPr>
        <p:spPr>
          <a:xfrm>
            <a:off x="612648" y="442600"/>
            <a:ext cx="10963656" cy="310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每天清晨，总有戴着红袖章的退休教师来清扫落叶，他们摩挲石碑的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动作，与四百多年前那双手何其相似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。秋风起时，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古槐摇落满地碎金。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我忽然明白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，那些在时光长河里固执守护的人，恰似一束光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，他们穿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过层层云雾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，落进后来者的眼睛。（运用借古抒怀手法4分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，语言生动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分，符合字数要求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cc29bdc6f?pid=7e322c2bc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一、作者名片</a:t>
            </a:r>
            <a:endParaRPr lang="en-US" altLang="zh-CN" sz="3000" dirty="0"/>
          </a:p>
        </p:txBody>
      </p:sp>
      <p:pic>
        <p:nvPicPr>
          <p:cNvPr id="3" name="P_6_BD#23642bb79?htil=1&amp;pid=cc29bdc6f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09176" y="1281556"/>
            <a:ext cx="2148840" cy="277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6_BD#23642bb79?htil=1&amp;pid=cc29bdc6f&amp;color=0,0,0&amp;vtp=1&amp;bbb=1&amp;hb=1&amp;hs=1"/>
          <p:cNvSpPr/>
          <p:nvPr/>
        </p:nvSpPr>
        <p:spPr>
          <a:xfrm>
            <a:off x="612648" y="1135253"/>
            <a:ext cx="8677656" cy="31586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杜甫（712—770），字子美，世称杜少陵、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杜工部，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“少陵野老”，河南巩县（今河南巩义东）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杜甫生活在唐朝由盛转衰的历史时期，其早期作品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主要表现他的理想抱负和所期望的人生道路。开元二十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（735），杜甫在洛阳参加进士考试，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结果落第。</a:t>
            </a:r>
            <a:endParaRPr lang="en-US" altLang="zh-CN" sz="2800" dirty="0"/>
          </a:p>
        </p:txBody>
      </p:sp>
      <p:sp>
        <p:nvSpPr>
          <p:cNvPr id="5" name="P_6_BD#23642bb79?htil=1&amp;pid=cc29bdc6f&amp;color=0,0,0&amp;vtp=1&amp;bbb=1&amp;hb=1&amp;hs=1"/>
          <p:cNvSpPr/>
          <p:nvPr/>
        </p:nvSpPr>
        <p:spPr>
          <a:xfrm>
            <a:off x="612648" y="4338828"/>
            <a:ext cx="10968012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天宝十四载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（755），杜甫被任命为河西尉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。安史之乱发生后，他颠沛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流离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，穷困潦倒，几经辗转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，最后到了成都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在严武等人的帮助下，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23642bb79?htil=1&amp;pid=cc29bdc6f&amp;color=0,0,0&amp;vtp=1&amp;bbb=1&amp;hb=1&amp;hs=1"/>
          <p:cNvSpPr/>
          <p:nvPr/>
        </p:nvSpPr>
        <p:spPr>
          <a:xfrm>
            <a:off x="612648" y="468000"/>
            <a:ext cx="10968012" cy="573297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于城西浣花溪畔，建了一座草堂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，世称“杜甫草堂”。大历五年（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770）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冬，杜甫在由潭州开往岳阳的一条小船上去世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时年五十九岁。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杜甫忧国忧民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，时刻关注着时局的发展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，写下了许多反映战乱年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代人民苦痛生活的诗作。他是我国文学史上伟大的现实主义诗人，他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的诗集众家之长，“尽得古今之体势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”，又在许多方面有所创新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诗歌沉郁顿挫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，内容广泛，技巧纯熟，格律严谨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。他的作品反映了唐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朝由盛转衰过程中的社会风貌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，被公认为“诗史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”，后人尊他为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诗圣”。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代表作品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：“三吏”（《新安吏》《石壕吏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》《潼关吏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》）、“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三别”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新婚别》《垂老别》《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无家别》）等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#1.1.3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f6708d084?pid=7e322c2bc&amp;color=0,0,0&amp;vtp=1&amp;bt=1&amp;bbb=1"/>
          <p:cNvSpPr/>
          <p:nvPr/>
        </p:nvSpPr>
        <p:spPr>
          <a:xfrm>
            <a:off x="612648" y="466345"/>
            <a:ext cx="10963656" cy="51676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二、写作背景</a:t>
            </a:r>
            <a:endParaRPr lang="en-US" altLang="zh-CN" sz="3000" dirty="0"/>
          </a:p>
        </p:txBody>
      </p:sp>
      <p:sp>
        <p:nvSpPr>
          <p:cNvPr id="3" name="P_6_BD#529b74b46?pid=f6708d084&amp;color=0,0,0&amp;vtp=1&amp;bbb=1&amp;hb=1"/>
          <p:cNvSpPr/>
          <p:nvPr/>
        </p:nvSpPr>
        <p:spPr>
          <a:xfrm>
            <a:off x="612648" y="1047115"/>
            <a:ext cx="10963656" cy="515194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本诗作于唐肃宗上元元年（760）春天。此时的杜甫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，刚刚来到成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，暂住于城西的浣花溪畔。在此之前的五年，他颠沛流离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，一度身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陷安史叛军中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，逃脱后做过左拾遗、华州司功参军之类的小官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，之后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又弃官而去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。这五年里，他目睹了安史之乱中兵火连天、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百姓涂炭、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田园荒芜的景况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,《哀江头》《羌村三首》《北征》以及“三吏”“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三别”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都作于这一时期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；加之唐肃宗昏庸，宠信宦官，排斥功臣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，而杜甫本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人亦因上书救宰相房琯而遭疏远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、贬斥，这使得一心想要“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致君尧舜上，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再使风俗淳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”的他倍感失落，对时局的忧虑始终徘徊在他的心头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。正是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在这样的背景下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，杜甫游览了成都城外的诸葛武侯祠，写下了《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蜀相》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1f11aa19b?pid=7e322c2bc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三、知识链接</a:t>
            </a:r>
            <a:endParaRPr lang="en-US" altLang="zh-CN" sz="3000" dirty="0"/>
          </a:p>
        </p:txBody>
      </p:sp>
      <p:sp>
        <p:nvSpPr>
          <p:cNvPr id="3" name="P_6_BD#88d22ca3d?pid=1f11aa19b&amp;color=0,0,0&amp;vtp=1&amp;bbb=1&amp;hb=1"/>
          <p:cNvSpPr/>
          <p:nvPr/>
        </p:nvSpPr>
        <p:spPr>
          <a:xfrm>
            <a:off x="612648" y="1135253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近体诗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近体诗与古体诗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（又称古风）相对，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是唐代出现的一种新诗体，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讲究格律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，分为绝句（五言四句、七言四句）、律诗（五言八句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、七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言八句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）、排律（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十句以上）。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88d22ca3d?pid=1f11aa19b&amp;color=0,0,0&amp;vtp=1&amp;bbb=1&amp;hb=1"/>
          <p:cNvSpPr/>
          <p:nvPr/>
        </p:nvSpPr>
        <p:spPr>
          <a:xfrm>
            <a:off x="612648" y="468000"/>
            <a:ext cx="10963656" cy="576154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律诗格律要求严密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，常见的有五言律诗和七言律诗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，它们在格律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上的规定有：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限字句。一般每首八句，分为四联，分别叫作首联、颔联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、颈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、尾联。每联的上句叫出句，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下句叫对句。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定韵脚。每首诗偶句句末必须押韵，一韵到底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，首句可押可不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押。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调平仄。诗句中某个字用平声还是仄声，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都有规定。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讲对仗。律诗的颔联和颈联必须对仗。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对仗又分工对和宽对。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工对要求词性和意义严格对偶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，宽对只要求词性相近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、意义大体相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#1.2.4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11454</Words>
  <Application>WPS 演示</Application>
  <PresentationFormat>宽屏</PresentationFormat>
  <Paragraphs>566</Paragraphs>
  <Slides>47</Slides>
  <Notes>39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47</vt:i4>
      </vt:variant>
    </vt:vector>
  </HeadingPairs>
  <TitlesOfParts>
    <vt:vector size="63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Cambria Math</vt:lpstr>
      <vt:lpstr>Calibri</vt:lpstr>
      <vt:lpstr>Arial Unicode MS</vt:lpstr>
      <vt:lpstr>等线</vt:lpstr>
      <vt:lpstr>楷体</vt:lpstr>
      <vt:lpstr>Calibri</vt:lpstr>
      <vt:lpstr>方正粗等线简体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曲一线</cp:lastModifiedBy>
  <cp:revision>4</cp:revision>
  <dcterms:created xsi:type="dcterms:W3CDTF">2025-07-25T02:48:00Z</dcterms:created>
  <dcterms:modified xsi:type="dcterms:W3CDTF">2025-09-04T02:23:35Z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53F37D39600641DCB783B3F02A5E9AA8_12</vt:lpwstr>
  </property>
  <property fmtid="{D5CDD505-2E9C-101B-9397-08002B2CF9AE}" pid="3" name="KSOProductBuildVer">
    <vt:lpwstr>2052-12.1.0.22529</vt:lpwstr>
  </property>
</Properties>
</file>